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6" r:id="rId3"/>
    <p:sldId id="276" r:id="rId4"/>
    <p:sldId id="281" r:id="rId5"/>
    <p:sldId id="286" r:id="rId6"/>
    <p:sldId id="283" r:id="rId7"/>
    <p:sldId id="284" r:id="rId8"/>
    <p:sldId id="288" r:id="rId9"/>
    <p:sldId id="278" r:id="rId10"/>
    <p:sldId id="282" r:id="rId11"/>
    <p:sldId id="287" r:id="rId12"/>
    <p:sldId id="285" r:id="rId13"/>
    <p:sldId id="280" r:id="rId14"/>
  </p:sldIdLst>
  <p:sldSz cx="12192000" cy="6858000"/>
  <p:notesSz cx="6858000" cy="9144000"/>
  <p:embeddedFontLst>
    <p:embeddedFont>
      <p:font typeface="Segoe UI" panose="020B0502040204020203" pitchFamily="34" charset="0"/>
      <p:regular r:id="rId15"/>
      <p:bold r:id="rId16"/>
      <p:italic r:id="rId17"/>
      <p:boldItalic r:id="rId18"/>
    </p:embeddedFont>
    <p:embeddedFont>
      <p:font typeface="Arial Unicode MS" panose="020B0604020202020204" pitchFamily="50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나눔바른고딕" panose="020B0603020101020101" pitchFamily="50" charset="-127"/>
      <p:regular r:id="rId22"/>
      <p:bold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ED7D31"/>
    <a:srgbClr val="F2F2F2"/>
    <a:srgbClr val="F6EA8E"/>
    <a:srgbClr val="2F5597"/>
    <a:srgbClr val="FFFFFF"/>
    <a:srgbClr val="DA5151"/>
    <a:srgbClr val="F2C4C4"/>
    <a:srgbClr val="D95151"/>
    <a:srgbClr val="FDA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83" d="100"/>
          <a:sy n="83" d="100"/>
        </p:scale>
        <p:origin x="114" y="738"/>
      </p:cViewPr>
      <p:guideLst>
        <p:guide orient="horz" pos="2205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342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057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927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296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389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093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9037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921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03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5790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7368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B617D-5F65-487E-8429-758EFAA6D6C8}" type="datetimeFigureOut">
              <a:rPr lang="ko-KR" altLang="en-US" smtClean="0"/>
              <a:t>2017-04-12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8F57B-92DD-491D-8BE4-61E06E786F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23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3436870" y="766082"/>
            <a:ext cx="5336717" cy="4617536"/>
            <a:chOff x="3692042" y="1248894"/>
            <a:chExt cx="5336717" cy="4617536"/>
          </a:xfrm>
        </p:grpSpPr>
        <p:pic>
          <p:nvPicPr>
            <p:cNvPr id="1026" name="Picture 2" descr="http://freedesignfile.com/upload/2016/11/Smart-home-flat-template-vector-06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27333" y1="62000" x2="49167" y2="79111"/>
                          <a14:foregroundMark x1="45667" y1="64000" x2="49000" y2="67778"/>
                          <a14:foregroundMark x1="10333" y1="34889" x2="10333" y2="34889"/>
                          <a14:foregroundMark x1="17333" y1="14000" x2="17333" y2="14000"/>
                          <a14:foregroundMark x1="33833" y1="13556" x2="33833" y2="13556"/>
                          <a14:foregroundMark x1="50833" y1="13111" x2="50833" y2="13111"/>
                          <a14:foregroundMark x1="68167" y1="13111" x2="68167" y2="13111"/>
                          <a14:foregroundMark x1="83833" y1="12222" x2="83833" y2="12222"/>
                          <a14:foregroundMark x1="90667" y1="33778" x2="90667" y2="33778"/>
                          <a14:foregroundMark x1="46667" y1="10222" x2="53667" y2="19111"/>
                          <a14:foregroundMark x1="29500" y1="64000" x2="29500" y2="76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658"/>
            <a:stretch/>
          </p:blipFill>
          <p:spPr bwMode="auto">
            <a:xfrm>
              <a:off x="3864493" y="1248894"/>
              <a:ext cx="4991814" cy="32325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3692042" y="4481435"/>
              <a:ext cx="5336717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실버</a:t>
              </a:r>
              <a:r>
                <a:rPr lang="ko-KR" altLang="en-US" sz="4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 </a:t>
              </a:r>
              <a:r>
                <a:rPr lang="ko-KR" altLang="en-US" sz="4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케어</a:t>
              </a:r>
              <a:r>
                <a:rPr lang="ko-KR" altLang="en-US" sz="4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 </a:t>
              </a:r>
              <a:r>
                <a:rPr lang="en-US" altLang="ko-KR" sz="4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IoT</a:t>
              </a:r>
              <a:r>
                <a:rPr lang="en-US" altLang="ko-KR" sz="4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 </a:t>
              </a:r>
              <a:r>
                <a:rPr lang="ko-KR" altLang="en-US" sz="4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서비스</a:t>
              </a:r>
              <a:endParaRPr lang="en-US" altLang="ko-KR" sz="48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endParaRPr>
            </a:p>
            <a:p>
              <a:pPr algn="ctr"/>
              <a:r>
                <a:rPr lang="en-US" altLang="ko-KR" sz="3600" dirty="0" smtClean="0">
                  <a:solidFill>
                    <a:srgbClr val="D9515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Sil</a:t>
              </a:r>
              <a:r>
                <a:rPr lang="en-US" altLang="ko-KR" sz="3600" dirty="0" smtClean="0">
                  <a:solidFill>
                    <a:schemeClr val="bg2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ver</a:t>
              </a:r>
              <a:r>
                <a:rPr lang="en-US" altLang="ko-KR" sz="36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 </a:t>
              </a:r>
              <a:r>
                <a:rPr lang="en-US" altLang="ko-KR" sz="3600" dirty="0">
                  <a:solidFill>
                    <a:srgbClr val="DA515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Lon</a:t>
              </a:r>
              <a:r>
                <a:rPr lang="en-US" altLang="ko-KR" sz="3600" dirty="0">
                  <a:solidFill>
                    <a:schemeClr val="bg2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ely</a:t>
              </a:r>
              <a:r>
                <a:rPr lang="en-US" altLang="ko-KR" sz="3600" dirty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 </a:t>
              </a:r>
              <a:r>
                <a:rPr lang="en-US" altLang="ko-KR" sz="3600" dirty="0" err="1">
                  <a:solidFill>
                    <a:schemeClr val="bg2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Io</a:t>
              </a:r>
              <a:r>
                <a:rPr lang="en-US" altLang="ko-KR" sz="3600" dirty="0" err="1">
                  <a:solidFill>
                    <a:srgbClr val="D9515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T</a:t>
              </a:r>
              <a:endParaRPr lang="ko-KR" altLang="en-US" sz="3600" dirty="0">
                <a:solidFill>
                  <a:srgbClr val="D9515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681332" y="6019619"/>
            <a:ext cx="48478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팀장 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정선용 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팀원  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김덕윤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*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김성준 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*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이영선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514893" y="5673119"/>
            <a:ext cx="31806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6262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2017 </a:t>
            </a:r>
            <a:r>
              <a:rPr lang="ko-KR" altLang="en-US" sz="1600" dirty="0">
                <a:solidFill>
                  <a:srgbClr val="26262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종합설계프로젝트 </a:t>
            </a:r>
            <a:r>
              <a:rPr lang="en-US" altLang="ko-KR" sz="1600" dirty="0">
                <a:solidFill>
                  <a:srgbClr val="26262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[</a:t>
            </a:r>
            <a:r>
              <a:rPr lang="ko-KR" altLang="en-US" sz="1600" dirty="0" err="1">
                <a:solidFill>
                  <a:srgbClr val="26262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실론티</a:t>
            </a:r>
            <a:r>
              <a:rPr lang="ko-KR" altLang="en-US" sz="1600" dirty="0">
                <a:solidFill>
                  <a:srgbClr val="26262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팀</a:t>
            </a:r>
            <a:r>
              <a:rPr lang="en-US" altLang="ko-KR" sz="1600" dirty="0">
                <a:solidFill>
                  <a:srgbClr val="26262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</a:t>
            </a:r>
            <a:endParaRPr lang="ko-KR" altLang="en-US" sz="1600" dirty="0">
              <a:solidFill>
                <a:srgbClr val="262626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263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2579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차주 계획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437" y="1976437"/>
            <a:ext cx="8258175" cy="40100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1727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2579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차주 계획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850" y="2515362"/>
            <a:ext cx="4223717" cy="25046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554925" y="3413766"/>
            <a:ext cx="3954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 연동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7333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2579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차주 계획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7" r="23910"/>
          <a:stretch/>
        </p:blipFill>
        <p:spPr>
          <a:xfrm>
            <a:off x="4745100" y="2073230"/>
            <a:ext cx="2691685" cy="24286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939" y="2073230"/>
            <a:ext cx="2428685" cy="242868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983106" y="4819202"/>
            <a:ext cx="22156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 사용자용</a:t>
            </a:r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Android APP</a:t>
            </a:r>
            <a:endParaRPr lang="ko-KR" altLang="en-US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407521" y="4819202"/>
            <a:ext cx="213552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어르신용</a:t>
            </a:r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ARS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Service</a:t>
            </a:r>
            <a:endParaRPr lang="ko-KR" altLang="en-US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103" y="2071915"/>
            <a:ext cx="2733750" cy="2430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492259" y="4817887"/>
            <a:ext cx="18774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보호자용</a:t>
            </a:r>
            <a:endParaRPr lang="en-US" altLang="ko-KR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8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알리미</a:t>
            </a:r>
            <a:r>
              <a:rPr lang="ko-KR" altLang="en-US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</a:t>
            </a:r>
            <a:endParaRPr lang="ko-KR" altLang="en-US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910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18838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05 Q&amp;A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05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718865" y="2248456"/>
            <a:ext cx="2728511" cy="2337525"/>
            <a:chOff x="4994313" y="2066296"/>
            <a:chExt cx="2728511" cy="2337525"/>
          </a:xfrm>
        </p:grpSpPr>
        <p:grpSp>
          <p:nvGrpSpPr>
            <p:cNvPr id="9" name="그룹 8"/>
            <p:cNvGrpSpPr/>
            <p:nvPr/>
          </p:nvGrpSpPr>
          <p:grpSpPr>
            <a:xfrm>
              <a:off x="5063458" y="2066296"/>
              <a:ext cx="2659366" cy="275422"/>
              <a:chOff x="4854766" y="1586428"/>
              <a:chExt cx="2659366" cy="275422"/>
            </a:xfrm>
          </p:grpSpPr>
          <p:sp>
            <p:nvSpPr>
              <p:cNvPr id="5" name="직사각형 4"/>
              <p:cNvSpPr/>
              <p:nvPr/>
            </p:nvSpPr>
            <p:spPr>
              <a:xfrm>
                <a:off x="5266064" y="1586428"/>
                <a:ext cx="2248068" cy="275422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4854766" y="1586428"/>
                <a:ext cx="664685" cy="275422"/>
                <a:chOff x="3819180" y="727113"/>
                <a:chExt cx="664685" cy="275422"/>
              </a:xfrm>
              <a:solidFill>
                <a:schemeClr val="tx2"/>
              </a:solidFill>
            </p:grpSpPr>
            <p:sp>
              <p:nvSpPr>
                <p:cNvPr id="4" name="직사각형 3"/>
                <p:cNvSpPr/>
                <p:nvPr/>
              </p:nvSpPr>
              <p:spPr>
                <a:xfrm>
                  <a:off x="3819180" y="727113"/>
                  <a:ext cx="411297" cy="275422"/>
                </a:xfrm>
                <a:prstGeom prst="rect">
                  <a:avLst/>
                </a:prstGeom>
                <a:solidFill>
                  <a:srgbClr val="DA51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" name="이등변 삼각형 5"/>
                <p:cNvSpPr/>
                <p:nvPr/>
              </p:nvSpPr>
              <p:spPr>
                <a:xfrm>
                  <a:off x="4230478" y="727113"/>
                  <a:ext cx="253387" cy="275422"/>
                </a:xfrm>
                <a:prstGeom prst="triangle">
                  <a:avLst>
                    <a:gd name="adj" fmla="val 0"/>
                  </a:avLst>
                </a:prstGeom>
                <a:solidFill>
                  <a:srgbClr val="DA515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10" name="TextBox 9"/>
            <p:cNvSpPr txBox="1"/>
            <p:nvPr/>
          </p:nvSpPr>
          <p:spPr>
            <a:xfrm>
              <a:off x="4994313" y="2341718"/>
              <a:ext cx="2547492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  </a:t>
              </a:r>
              <a:r>
                <a:rPr lang="ko-KR" altLang="en-US" sz="20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프로젝트 개요</a:t>
              </a:r>
              <a:endPara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7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sz="20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  </a:t>
              </a:r>
              <a:r>
                <a:rPr lang="ko-KR" altLang="en-US" sz="20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지난 주 활동내역 </a:t>
              </a:r>
              <a:endPara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7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sz="20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  </a:t>
              </a:r>
              <a:r>
                <a:rPr lang="ko-KR" altLang="en-US" sz="20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프로젝트 진행상황</a:t>
              </a:r>
              <a:endPara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7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sz="20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04  </a:t>
              </a:r>
              <a:r>
                <a:rPr lang="ko-KR" altLang="en-US" sz="20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차주 계획</a:t>
              </a:r>
              <a:endPara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7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sz="20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05  Q&amp;A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063458" y="4352909"/>
              <a:ext cx="2659366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783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3403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3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373074" y="1977509"/>
            <a:ext cx="11394466" cy="36933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프로젝트 명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  :  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실버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케어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IoT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서비스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프로젝트 주제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실버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세대를 위한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IoT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개발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프로젝트 목표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:  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라즈베리파이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,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아두이노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및 여러 센서를 이용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,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스마트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폰이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익숙하지 않은 노인층을 위한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IoT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시스템을 개발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                           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구현된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IoT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시스템을 활용하여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실버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케어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서비스를 제공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구현예정 모듈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:  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라즈베리파이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홈 서버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                           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아두이노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연동 화장실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실족사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감지 센서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                           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아두이노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연동 냉장고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문열림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감지 센서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                            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노인층을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타겟으로한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ARS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IoT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시스템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                           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일반 사용자 층을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타겟으로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한 </a:t>
            </a:r>
            <a:r>
              <a:rPr lang="en-US" altLang="ko-KR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IoT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어플리케이션</a:t>
            </a:r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</a:t>
            </a:r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                           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보호자 및 정부기관을 위한 독거 노인의 위기사항 </a:t>
            </a:r>
            <a:r>
              <a:rPr lang="ko-KR" altLang="en-US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알리미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rPr>
              <a:t> 어플리케이션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43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4023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지난 주 활동 내역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428723"/>
            <a:ext cx="4850064" cy="272816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000" y="2428723"/>
            <a:ext cx="4850064" cy="2728161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0" y="2691685"/>
            <a:ext cx="12192000" cy="195758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 err="1" smtClean="0">
                <a:solidFill>
                  <a:schemeClr val="tx1"/>
                </a:solidFill>
              </a:rPr>
              <a:t>Git</a:t>
            </a:r>
            <a:r>
              <a:rPr lang="en-US" altLang="ko-KR" sz="4800" dirty="0" smtClean="0">
                <a:solidFill>
                  <a:schemeClr val="tx1"/>
                </a:solidFill>
              </a:rPr>
              <a:t> Seminar</a:t>
            </a:r>
            <a:endParaRPr lang="en-US" altLang="ko-KR" sz="2800" dirty="0" smtClean="0">
              <a:solidFill>
                <a:schemeClr val="tx1"/>
              </a:solidFill>
            </a:endParaRPr>
          </a:p>
          <a:p>
            <a:pPr algn="ctr"/>
            <a:endParaRPr lang="en-US" altLang="ko-KR" sz="28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2017. 04. 02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IT</a:t>
            </a:r>
            <a:r>
              <a:rPr lang="ko-KR" altLang="en-US" dirty="0" smtClean="0">
                <a:solidFill>
                  <a:schemeClr val="tx1"/>
                </a:solidFill>
              </a:rPr>
              <a:t>대학 </a:t>
            </a:r>
            <a:r>
              <a:rPr lang="en-US" altLang="ko-KR" dirty="0" smtClean="0">
                <a:solidFill>
                  <a:schemeClr val="tx1"/>
                </a:solidFill>
              </a:rPr>
              <a:t>2</a:t>
            </a:r>
            <a:r>
              <a:rPr lang="ko-KR" altLang="en-US" dirty="0" smtClean="0">
                <a:solidFill>
                  <a:schemeClr val="tx1"/>
                </a:solidFill>
              </a:rPr>
              <a:t>호관 </a:t>
            </a:r>
            <a:r>
              <a:rPr lang="en-US" altLang="ko-KR" dirty="0" smtClean="0">
                <a:solidFill>
                  <a:schemeClr val="tx1"/>
                </a:solidFill>
              </a:rPr>
              <a:t>245</a:t>
            </a:r>
            <a:r>
              <a:rPr lang="ko-KR" altLang="en-US" dirty="0" smtClean="0">
                <a:solidFill>
                  <a:schemeClr val="tx1"/>
                </a:solidFill>
              </a:rPr>
              <a:t>호 </a:t>
            </a:r>
            <a:r>
              <a:rPr lang="en-US" altLang="ko-KR" dirty="0" smtClean="0">
                <a:solidFill>
                  <a:schemeClr val="tx1"/>
                </a:solidFill>
              </a:rPr>
              <a:t>BIST </a:t>
            </a:r>
            <a:r>
              <a:rPr lang="ko-KR" altLang="en-US" dirty="0" err="1" smtClean="0">
                <a:solidFill>
                  <a:schemeClr val="tx1"/>
                </a:solidFill>
              </a:rPr>
              <a:t>동아리방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47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4023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지난 주 활동 내역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1250" t="39423" r="21719" b="3654"/>
          <a:stretch/>
        </p:blipFill>
        <p:spPr>
          <a:xfrm>
            <a:off x="2047640" y="1656550"/>
            <a:ext cx="8105775" cy="438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5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4023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지난 주 활동 내역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0931516"/>
              </p:ext>
            </p:extLst>
          </p:nvPr>
        </p:nvGraphicFramePr>
        <p:xfrm>
          <a:off x="1053101" y="2927590"/>
          <a:ext cx="10179005" cy="1854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612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935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3327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759741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86559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865590">
                  <a:extLst>
                    <a:ext uri="{9D8B030D-6E8A-4147-A177-3AD203B41FA5}">
                      <a16:colId xmlns:a16="http://schemas.microsoft.com/office/drawing/2014/main" xmlns="" val="39980060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Android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Arduino / 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Raspbian</a:t>
                      </a:r>
                      <a:r>
                        <a:rPr lang="en-US" altLang="ko-KR" baseline="0" dirty="0"/>
                        <a:t> OS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REST API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Git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정선용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김덕윤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△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김성준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이영선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358735"/>
              </p:ext>
            </p:extLst>
          </p:nvPr>
        </p:nvGraphicFramePr>
        <p:xfrm>
          <a:off x="1053101" y="2927590"/>
          <a:ext cx="10179005" cy="1854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612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935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3327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759741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86559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865590">
                  <a:extLst>
                    <a:ext uri="{9D8B030D-6E8A-4147-A177-3AD203B41FA5}">
                      <a16:colId xmlns:a16="http://schemas.microsoft.com/office/drawing/2014/main" xmlns="" val="39980060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Android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Arduino / 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Raspbian</a:t>
                      </a:r>
                      <a:r>
                        <a:rPr lang="en-US" altLang="ko-KR" baseline="0" dirty="0"/>
                        <a:t> OS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REST API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Git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정선용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김덕윤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O</a:t>
                      </a:r>
                      <a:endParaRPr lang="ko-KR" alt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김성준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이영선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059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4023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지난 주 활동 내역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090" y="1847850"/>
            <a:ext cx="6810375" cy="40386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0" y="2691685"/>
            <a:ext cx="12192000" cy="195758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 err="1" smtClean="0">
                <a:solidFill>
                  <a:schemeClr val="tx1"/>
                </a:solidFill>
              </a:rPr>
              <a:t>웹서버</a:t>
            </a:r>
            <a:r>
              <a:rPr lang="ko-KR" altLang="en-US" sz="4800" dirty="0" smtClean="0">
                <a:solidFill>
                  <a:schemeClr val="tx1"/>
                </a:solidFill>
              </a:rPr>
              <a:t> 구축</a:t>
            </a:r>
            <a:endParaRPr lang="en-US" altLang="ko-KR" sz="4800" dirty="0" smtClean="0">
              <a:solidFill>
                <a:schemeClr val="tx1"/>
              </a:solidFill>
            </a:endParaRPr>
          </a:p>
          <a:p>
            <a:pPr algn="ctr"/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3200" dirty="0" smtClean="0">
                <a:solidFill>
                  <a:schemeClr val="tx1"/>
                </a:solidFill>
              </a:rPr>
              <a:t>http://bist.knu.ac.kr:9191/</a:t>
            </a:r>
            <a:endParaRPr lang="en-US" altLang="ko-KR" sz="16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289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331089" y="1878119"/>
            <a:ext cx="9560688" cy="43027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rtlCol="0" anchor="ctr"/>
          <a:lstStyle/>
          <a:p>
            <a:pPr lvl="0" eaLnBrk="0" fontAlgn="t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1600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Segoe UI" panose="020B0502040204020203" pitchFamily="34" charset="0"/>
            </a:endParaRPr>
          </a:p>
          <a:p>
            <a:pPr lvl="0" eaLnBrk="0" fontAlgn="t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16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Segoe UI" panose="020B0502040204020203" pitchFamily="34" charset="0"/>
            </a:endParaRPr>
          </a:p>
          <a:p>
            <a:pPr lvl="0" eaLnBrk="0" fontAlgn="t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300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Segoe UI" panose="020B0502040204020203" pitchFamily="34" charset="0"/>
            </a:endParaRPr>
          </a:p>
          <a:p>
            <a:pPr lvl="0" eaLnBrk="0" fontAlgn="t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URL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  </a:t>
            </a:r>
            <a:r>
              <a:rPr lang="ko-KR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: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 </a:t>
            </a:r>
            <a:r>
              <a:rPr lang="ko-KR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onsolas" panose="020B0609020204030204" pitchFamily="49" charset="0"/>
              </a:rPr>
              <a:t>/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onsolas" panose="020B0609020204030204" pitchFamily="49" charset="0"/>
              </a:rPr>
              <a:t>name=“</a:t>
            </a:r>
            <a:r>
              <a:rPr lang="en-US" altLang="ko-KR" sz="1600" dirty="0" err="1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onsolas" panose="020B0609020204030204" pitchFamily="49" charset="0"/>
              </a:rPr>
              <a:t>apple”&amp;color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onsolas" panose="020B0609020204030204" pitchFamily="49" charset="0"/>
              </a:rPr>
              <a:t>=“green”</a:t>
            </a:r>
            <a:endParaRPr lang="en-US" altLang="ko-KR" sz="1600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Segoe UI" panose="020B0502040204020203" pitchFamily="34" charset="0"/>
            </a:endParaRPr>
          </a:p>
          <a:p>
            <a:pPr lvl="0" eaLnBrk="0" fontAlgn="t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Method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  </a:t>
            </a:r>
            <a:r>
              <a:rPr lang="ko-KR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: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  </a:t>
            </a:r>
            <a:r>
              <a:rPr lang="ko-KR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onsolas" panose="020B0609020204030204" pitchFamily="49" charset="0"/>
              </a:rPr>
              <a:t>GET</a:t>
            </a:r>
            <a:endParaRPr lang="en-US" altLang="ko-KR" sz="1600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Segoe UI" panose="020B0502040204020203" pitchFamily="34" charset="0"/>
            </a:endParaRPr>
          </a:p>
          <a:p>
            <a:pPr lvl="0" eaLnBrk="0" fontAlgn="t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Status</a:t>
            </a:r>
            <a:r>
              <a:rPr lang="ko-KR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Code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  </a:t>
            </a:r>
            <a:r>
              <a:rPr lang="ko-KR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: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Segoe UI" panose="020B0502040204020203" pitchFamily="34" charset="0"/>
              </a:rPr>
              <a:t>  </a:t>
            </a:r>
            <a:r>
              <a:rPr lang="ko-KR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onsolas" panose="020B0609020204030204" pitchFamily="49" charset="0"/>
              </a:rPr>
              <a:t>200 </a:t>
            </a:r>
            <a:r>
              <a:rPr lang="ko-KR" altLang="ko-KR" sz="16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onsolas" panose="020B0609020204030204" pitchFamily="49" charset="0"/>
              </a:rPr>
              <a:t>OK</a:t>
            </a:r>
            <a:endParaRPr lang="ko-KR" altLang="ko-KR" sz="16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Segoe UI" panose="020B0502040204020203" pitchFamily="34" charset="0"/>
            </a:endParaRPr>
          </a:p>
          <a:p>
            <a:pPr lv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Connection  :   keep-alive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en-US" altLang="ko-KR" sz="1600" dirty="0" err="1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RemoteAddress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: 155.230.25.132</a:t>
            </a:r>
          </a:p>
          <a:p>
            <a:pPr lv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User-Agent  : </a:t>
            </a:r>
            <a:r>
              <a:rPr lang="en-US" altLang="ko-KR" sz="16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Mozilla/5.0 (Windows NT 6.1) </a:t>
            </a:r>
            <a:r>
              <a:rPr lang="en-US" altLang="ko-KR" sz="16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AppleWebKit</a:t>
            </a:r>
            <a:r>
              <a:rPr lang="en-US" altLang="ko-KR" sz="16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/537.36 (KHTML, like Gecko) </a:t>
            </a:r>
            <a:r>
              <a:rPr lang="en-US" altLang="ko-KR" sz="16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  	 	       Chrome/57.0.2987.133 </a:t>
            </a:r>
            <a:r>
              <a:rPr lang="en-US" altLang="ko-KR" sz="16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Safari/537.36 </a:t>
            </a:r>
            <a:endParaRPr lang="ko-KR" altLang="ko-KR" sz="16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4023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지난 주 활동 내역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73269" y="1585731"/>
            <a:ext cx="1664623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3200" dirty="0" smtClean="0"/>
              <a:t>Request</a:t>
            </a:r>
            <a:endParaRPr lang="ko-KR" altLang="en-US" sz="3200" dirty="0"/>
          </a:p>
        </p:txBody>
      </p:sp>
      <p:cxnSp>
        <p:nvCxnSpPr>
          <p:cNvPr id="21" name="직선 연결선 20"/>
          <p:cNvCxnSpPr/>
          <p:nvPr/>
        </p:nvCxnSpPr>
        <p:spPr>
          <a:xfrm>
            <a:off x="6018835" y="5069711"/>
            <a:ext cx="0" cy="949124"/>
          </a:xfrm>
          <a:prstGeom prst="line">
            <a:avLst/>
          </a:prstGeom>
          <a:ln w="476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574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75897" y="280017"/>
            <a:ext cx="1329684" cy="137711"/>
            <a:chOff x="603032" y="122108"/>
            <a:chExt cx="2659366" cy="275422"/>
          </a:xfrm>
        </p:grpSpPr>
        <p:sp>
          <p:nvSpPr>
            <p:cNvPr id="15" name="직사각형 14"/>
            <p:cNvSpPr/>
            <p:nvPr/>
          </p:nvSpPr>
          <p:spPr>
            <a:xfrm>
              <a:off x="1014330" y="122108"/>
              <a:ext cx="2248068" cy="27542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3032" y="122108"/>
              <a:ext cx="411297" cy="275422"/>
            </a:xfrm>
            <a:prstGeom prst="rect">
              <a:avLst/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>
              <a:off x="1009080" y="122108"/>
              <a:ext cx="253387" cy="275422"/>
            </a:xfrm>
            <a:prstGeom prst="triangle">
              <a:avLst>
                <a:gd name="adj" fmla="val 0"/>
              </a:avLst>
            </a:prstGeom>
            <a:solidFill>
              <a:srgbClr val="DA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73074" y="439762"/>
            <a:ext cx="42274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3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진행상황</a:t>
            </a:r>
            <a:endParaRPr lang="ko-KR" altLang="en-US" sz="3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475897" y="1097110"/>
            <a:ext cx="1105876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669852"/>
              </p:ext>
            </p:extLst>
          </p:nvPr>
        </p:nvGraphicFramePr>
        <p:xfrm>
          <a:off x="540292" y="2036507"/>
          <a:ext cx="10972802" cy="33755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82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506303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</a:tblGrid>
              <a:tr h="64915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9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94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선행 학습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949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개발환경 구축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8949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 err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웹서버</a:t>
                      </a:r>
                      <a:r>
                        <a:rPr lang="ko-KR" altLang="en-US" sz="18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구축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949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dirty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일반 사용자용 어플리케이션 구축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894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어르신용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ARS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IoT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시스템 구축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894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보호자알리미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어플리케이션 구축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94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웹서버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및 클라이언트 연동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0335672"/>
              </p:ext>
            </p:extLst>
          </p:nvPr>
        </p:nvGraphicFramePr>
        <p:xfrm>
          <a:off x="3914775" y="2036507"/>
          <a:ext cx="3037818" cy="6491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303"/>
                <a:gridCol w="506303"/>
                <a:gridCol w="506303"/>
                <a:gridCol w="506303"/>
                <a:gridCol w="506303"/>
                <a:gridCol w="506303"/>
              </a:tblGrid>
              <a:tr h="649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759881"/>
              </p:ext>
            </p:extLst>
          </p:nvPr>
        </p:nvGraphicFramePr>
        <p:xfrm>
          <a:off x="6457950" y="2685658"/>
          <a:ext cx="1518909" cy="3894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8909"/>
              </a:tblGrid>
              <a:tr h="3894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Push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학습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849567"/>
              </p:ext>
            </p:extLst>
          </p:nvPr>
        </p:nvGraphicFramePr>
        <p:xfrm>
          <a:off x="3918549" y="3075149"/>
          <a:ext cx="7594545" cy="3894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94545"/>
              </a:tblGrid>
              <a:tr h="389491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구축완료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878534"/>
              </p:ext>
            </p:extLst>
          </p:nvPr>
        </p:nvGraphicFramePr>
        <p:xfrm>
          <a:off x="3914775" y="3464640"/>
          <a:ext cx="3037818" cy="3894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7818"/>
              </a:tblGrid>
              <a:tr h="389491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타 어플리케이션 연동 준비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000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3472</TotalTime>
  <Words>339</Words>
  <Application>Microsoft Office PowerPoint</Application>
  <PresentationFormat>와이드스크린</PresentationFormat>
  <Paragraphs>153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Segoe UI</vt:lpstr>
      <vt:lpstr>Arial Unicode MS</vt:lpstr>
      <vt:lpstr>Arial</vt:lpstr>
      <vt:lpstr>맑은 고딕</vt:lpstr>
      <vt:lpstr>나눔바른고딕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정선용;김덕윤;김성준;이영선</dc:creator>
  <cp:keywords>IoT;실버케어;졸업프로젝트;실론티</cp:keywords>
  <cp:lastModifiedBy>Bist</cp:lastModifiedBy>
  <cp:revision>63</cp:revision>
  <dcterms:created xsi:type="dcterms:W3CDTF">2017-03-11T05:36:24Z</dcterms:created>
  <dcterms:modified xsi:type="dcterms:W3CDTF">2017-04-12T03:45:32Z</dcterms:modified>
</cp:coreProperties>
</file>